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8" r:id="rId4"/>
    <p:sldId id="260" r:id="rId5"/>
    <p:sldId id="259" r:id="rId6"/>
    <p:sldId id="258" r:id="rId7"/>
    <p:sldId id="261" r:id="rId8"/>
    <p:sldId id="265" r:id="rId9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019356-D531-8B10-41C6-770342C023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(36)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90A0C7-4A86-5C11-0D6C-7F521B98B55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8/14/2022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182385-C07E-A085-98F2-914185967C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AFA5D3-1D24-1031-F4B5-6CAB1E0676A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52E9C72-5305-4FA5-9BB1-282A6E53BD5E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32507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A Study Of The Psalms (36)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8/14/2022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F952DF-0983-4C9E-BB93-93875BE3F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3681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3B020F-2482-408B-8E84-8CC3F371E411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1594DEF-F080-44A8-9A02-10B651582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38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3B020F-2482-408B-8E84-8CC3F371E411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594DEF-F080-44A8-9A02-10B651582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982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3B020F-2482-408B-8E84-8CC3F371E411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594DEF-F080-44A8-9A02-10B651582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128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3B020F-2482-408B-8E84-8CC3F371E411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594DEF-F080-44A8-9A02-10B651582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309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3B020F-2482-408B-8E84-8CC3F371E411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1594DEF-F080-44A8-9A02-10B651582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9285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3B020F-2482-408B-8E84-8CC3F371E411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594DEF-F080-44A8-9A02-10B651582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86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3B020F-2482-408B-8E84-8CC3F371E411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594DEF-F080-44A8-9A02-10B651582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581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3B020F-2482-408B-8E84-8CC3F371E411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594DEF-F080-44A8-9A02-10B651582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6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3B020F-2482-408B-8E84-8CC3F371E411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594DEF-F080-44A8-9A02-10B651582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521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3B020F-2482-408B-8E84-8CC3F371E411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594DEF-F080-44A8-9A02-10B651582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145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3B020F-2482-408B-8E84-8CC3F371E411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1594DEF-F080-44A8-9A02-10B651582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1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A3B020F-2482-408B-8E84-8CC3F371E411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1594DEF-F080-44A8-9A02-10B651582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804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AB23A96-E5EE-F996-D4EF-A633EF102E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057650"/>
            <a:ext cx="64008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August 14, 2022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B7804B-8A9F-CE81-972C-474B54BD54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56141"/>
            <a:ext cx="8229600" cy="136960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Psalms 16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 Preserved By God</a:t>
            </a:r>
          </a:p>
        </p:txBody>
      </p:sp>
    </p:spTree>
    <p:extLst>
      <p:ext uri="{BB962C8B-B14F-4D97-AF65-F5344CB8AC3E}">
        <p14:creationId xmlns:p14="http://schemas.microsoft.com/office/powerpoint/2010/main" val="3372515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9CC02-133D-D3E0-6598-C615B543E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862" y="530235"/>
            <a:ext cx="8120449" cy="754053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Psalms 16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74F49-4419-1A89-D910-9EECA208D00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4774" y="1447800"/>
            <a:ext cx="8926104" cy="5262979"/>
          </a:xfrm>
        </p:spPr>
        <p:txBody>
          <a:bodyPr wrap="square">
            <a:spAutoFit/>
          </a:bodyPr>
          <a:lstStyle/>
          <a:p>
            <a:pPr marL="514350" indent="-5143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800" dirty="0"/>
              <a:t>Some scholars believe that the psalm is referring strictly to David and no one else.</a:t>
            </a:r>
          </a:p>
          <a:p>
            <a:pPr marL="514350" indent="-5143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800" dirty="0"/>
              <a:t>Some liberal commentators have a problem with David being a prophet of God (Acts 2:30 ) and cannot accept that David could be speaking of the Messiah to come.</a:t>
            </a:r>
          </a:p>
          <a:p>
            <a:pPr marL="514350" indent="-5143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800" dirty="0"/>
              <a:t>Others contend that this psalm is speaking completely of the Messiah and has no personal references to David at all.</a:t>
            </a:r>
          </a:p>
          <a:p>
            <a:pPr marL="514350" indent="-5143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sz="2800" dirty="0"/>
              <a:t>Still others believe that this psalm speaks of both David and the Messiah to come.</a:t>
            </a:r>
          </a:p>
          <a:p>
            <a:pPr marL="788988" lvl="1" indent="-514350">
              <a:spcBef>
                <a:spcPts val="0"/>
              </a:spcBef>
              <a:buClr>
                <a:schemeClr val="tx1"/>
              </a:buClr>
            </a:pPr>
            <a:r>
              <a:rPr lang="en-US" sz="2800" dirty="0"/>
              <a:t>NOTE: The end of this psalm (verses 8-11) specifically describes the resurrection of Christ, and is not applicable to David himself (Acts 2:25-31; 13:35-37).</a:t>
            </a:r>
          </a:p>
        </p:txBody>
      </p:sp>
    </p:spTree>
    <p:extLst>
      <p:ext uri="{BB962C8B-B14F-4D97-AF65-F5344CB8AC3E}">
        <p14:creationId xmlns:p14="http://schemas.microsoft.com/office/powerpoint/2010/main" val="958344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9CC02-133D-D3E0-6598-C615B543E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862" y="530235"/>
            <a:ext cx="7991475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Psalms 16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74F49-4419-1A89-D910-9EECA208D00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36753" y="1447800"/>
            <a:ext cx="8691562" cy="4832092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What did David know?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He knew that his offspring would reign forever </a:t>
            </a:r>
            <a:br>
              <a:rPr lang="en-US" sz="3200" dirty="0"/>
            </a:br>
            <a:r>
              <a:rPr lang="en-US" sz="3200" dirty="0"/>
              <a:t>(2 Samuel 7:16).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 He knew about the eternal life, eternal kingship, and eternal priesthood of the Messiah.</a:t>
            </a:r>
          </a:p>
          <a:p>
            <a:pPr lvl="2">
              <a:buClr>
                <a:schemeClr val="tx1"/>
              </a:buClr>
            </a:pPr>
            <a:r>
              <a:rPr lang="en-US" sz="3200" dirty="0"/>
              <a:t>Psalms 45:6 and Hebrews 1:8</a:t>
            </a:r>
          </a:p>
          <a:p>
            <a:pPr lvl="2">
              <a:buClr>
                <a:schemeClr val="tx1"/>
              </a:buClr>
            </a:pPr>
            <a:r>
              <a:rPr lang="en-US" sz="3200" dirty="0"/>
              <a:t>Psalms 110:1 and Acts 2:34-35</a:t>
            </a:r>
          </a:p>
          <a:p>
            <a:pPr lvl="2">
              <a:buClr>
                <a:schemeClr val="tx1"/>
              </a:buClr>
            </a:pPr>
            <a:r>
              <a:rPr lang="en-US" sz="3200" dirty="0"/>
              <a:t>Psalms 110:4 and Hebrews 5:6</a:t>
            </a:r>
          </a:p>
          <a:p>
            <a:pPr lvl="2">
              <a:buClr>
                <a:schemeClr val="tx1"/>
              </a:buClr>
            </a:pPr>
            <a:r>
              <a:rPr lang="en-US" sz="3200" dirty="0"/>
              <a:t>Psalms 2:1-9 and Acts 4:25-26</a:t>
            </a:r>
          </a:p>
        </p:txBody>
      </p:sp>
    </p:spTree>
    <p:extLst>
      <p:ext uri="{BB962C8B-B14F-4D97-AF65-F5344CB8AC3E}">
        <p14:creationId xmlns:p14="http://schemas.microsoft.com/office/powerpoint/2010/main" val="3893538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9CC02-133D-D3E0-6598-C615B543E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862" y="530235"/>
            <a:ext cx="7991475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Relationship to God (Psalms 16:1-4)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74F49-4419-1A89-D910-9EECA208D00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26720" y="1447800"/>
            <a:ext cx="8260080" cy="439158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b="1" dirty="0"/>
              <a:t>Preservation and refuge</a:t>
            </a:r>
          </a:p>
          <a:p>
            <a:pPr marL="0" indent="0">
              <a:buNone/>
            </a:pPr>
            <a:r>
              <a:rPr lang="en-US" sz="2800" dirty="0"/>
              <a:t>Psalms 16:1, </a:t>
            </a:r>
            <a:r>
              <a:rPr lang="en-US" sz="2800" i="1" dirty="0"/>
              <a:t>“Preserve me, O God; for in thee do I take refuge.”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tx1"/>
              </a:buClr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God has the power to preserve those who are His. Therefore, David begins by expressing his desire for God to keep him safe.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chemeClr val="tx1"/>
              </a:buClr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 Son of God himself said, </a:t>
            </a:r>
            <a:r>
              <a:rPr lang="en-US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“I will put my trust in him”</a:t>
            </a:r>
            <a:r>
              <a:rPr lang="en-US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(Hebrews 2:13; Psalms 18:2); and therefore His Father did indeed preserve Him in the time of His distress </a:t>
            </a:r>
            <a:br>
              <a:rPr lang="en-US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(Hebrews 5:7; 13:20; Philippians 2:9).</a:t>
            </a:r>
          </a:p>
        </p:txBody>
      </p:sp>
    </p:spTree>
    <p:extLst>
      <p:ext uri="{BB962C8B-B14F-4D97-AF65-F5344CB8AC3E}">
        <p14:creationId xmlns:p14="http://schemas.microsoft.com/office/powerpoint/2010/main" val="110844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9CC02-133D-D3E0-6598-C615B543E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862" y="530235"/>
            <a:ext cx="7991475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Relationship to God (Psalms 16:1-4)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74F49-4419-1A89-D910-9EECA208D00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14350" y="1447799"/>
            <a:ext cx="8391524" cy="515012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b="1" dirty="0"/>
              <a:t>My Lord</a:t>
            </a:r>
          </a:p>
          <a:p>
            <a:pPr marL="0" indent="0">
              <a:buNone/>
            </a:pPr>
            <a:r>
              <a:rPr lang="en-US" sz="2800" dirty="0"/>
              <a:t> Psalms 16:2, </a:t>
            </a:r>
            <a:r>
              <a:rPr lang="en-US" sz="2800" i="1" dirty="0"/>
              <a:t>“(O my soul), thou hast said unto Jehovah, Thou art my Lord: I have no good beyond thee.”</a:t>
            </a:r>
            <a:endParaRPr lang="en-US" sz="2800" dirty="0"/>
          </a:p>
          <a:p>
            <a:pPr>
              <a:buClr>
                <a:schemeClr val="tx1"/>
              </a:buClr>
            </a:pPr>
            <a:r>
              <a:rPr lang="en-US" sz="2800" dirty="0"/>
              <a:t>The first “Lord” (KJV) in verse 2 is the name Jehovah or YHWH in the Hebrew.</a:t>
            </a:r>
          </a:p>
          <a:p>
            <a:pPr lvl="1">
              <a:buClr>
                <a:schemeClr val="tx1"/>
              </a:buClr>
            </a:pPr>
            <a:r>
              <a:rPr lang="en-US" sz="2800" dirty="0"/>
              <a:t>David said of God, “You are my </a:t>
            </a:r>
            <a:r>
              <a:rPr lang="en-US" sz="2800" i="1" dirty="0" err="1"/>
              <a:t>adonai</a:t>
            </a:r>
            <a:r>
              <a:rPr lang="en-US" sz="2800" i="1" dirty="0"/>
              <a:t>.” </a:t>
            </a:r>
            <a:r>
              <a:rPr lang="en-US" sz="2800" dirty="0"/>
              <a:t>This Hebrew word means “master.”</a:t>
            </a:r>
          </a:p>
          <a:p>
            <a:pPr lvl="1">
              <a:buClr>
                <a:schemeClr val="tx1"/>
              </a:buClr>
            </a:pPr>
            <a:r>
              <a:rPr lang="en-US" sz="2800" dirty="0"/>
              <a:t>Even the Son of God subjected Himself to the Father as His Lord and Master, in perfect obedience (John 6:38; 15:10; Hebrews 5:8; Philippians 2:8; Matthew 26:39, 42); and we are to do the same (Hebrews 12:9; James 4:10).</a:t>
            </a:r>
          </a:p>
        </p:txBody>
      </p:sp>
    </p:spTree>
    <p:extLst>
      <p:ext uri="{BB962C8B-B14F-4D97-AF65-F5344CB8AC3E}">
        <p14:creationId xmlns:p14="http://schemas.microsoft.com/office/powerpoint/2010/main" val="1697635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9CC02-133D-D3E0-6598-C615B543E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862" y="530235"/>
            <a:ext cx="7991475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Relationship to God (Psalms 16:1-4)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74F49-4419-1A89-D910-9EECA208D00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6065" y="1447800"/>
            <a:ext cx="8869680" cy="441659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b="1" dirty="0"/>
              <a:t>Goodness from God</a:t>
            </a:r>
          </a:p>
          <a:p>
            <a:pPr marL="0" indent="0">
              <a:buNone/>
            </a:pPr>
            <a:r>
              <a:rPr lang="en-US" sz="2800" dirty="0"/>
              <a:t>Psalms 16:2, </a:t>
            </a:r>
            <a:r>
              <a:rPr lang="en-US" sz="2800" i="1" dirty="0"/>
              <a:t>“(O my soul), thou hast said unto Jehovah, Thou art my Lord: I have no good beyond thee.”</a:t>
            </a:r>
          </a:p>
          <a:p>
            <a:pPr marL="0" indent="0">
              <a:buNone/>
            </a:pPr>
            <a:r>
              <a:rPr lang="en-US" sz="2800" dirty="0"/>
              <a:t>Psalms 16:2, </a:t>
            </a:r>
            <a:r>
              <a:rPr lang="en-US" sz="2800" i="1" dirty="0"/>
              <a:t>“You are my Lord, My goodness is nothing apart from You.” NKJV</a:t>
            </a:r>
          </a:p>
          <a:p>
            <a:pPr marL="0" indent="0">
              <a:buNone/>
            </a:pPr>
            <a:endParaRPr lang="en-US" sz="2800" i="1" dirty="0"/>
          </a:p>
          <a:p>
            <a:pPr>
              <a:buClr>
                <a:schemeClr val="tx1"/>
              </a:buClr>
            </a:pPr>
            <a:r>
              <a:rPr lang="en-US" sz="2800" dirty="0"/>
              <a:t>God is the source of all goodness (James 1:17; Matthew 19:17).</a:t>
            </a:r>
          </a:p>
          <a:p>
            <a:pPr>
              <a:buClr>
                <a:schemeClr val="tx1"/>
              </a:buClr>
            </a:pPr>
            <a:r>
              <a:rPr lang="en-US" sz="2800" dirty="0"/>
              <a:t>NOTE: This verse eliminates in my mind the possibility that these first seven verses are referring to Christ.</a:t>
            </a:r>
          </a:p>
        </p:txBody>
      </p:sp>
    </p:spTree>
    <p:extLst>
      <p:ext uri="{BB962C8B-B14F-4D97-AF65-F5344CB8AC3E}">
        <p14:creationId xmlns:p14="http://schemas.microsoft.com/office/powerpoint/2010/main" val="1886024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9CC02-133D-D3E0-6598-C615B543E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862" y="530235"/>
            <a:ext cx="7991475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Relationship to God (Psalms 16:1-4)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74F49-4419-1A89-D910-9EECA208D00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200" y="1447800"/>
            <a:ext cx="8869680" cy="337528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b="1" dirty="0"/>
              <a:t>The Effects of a Relationship With God</a:t>
            </a:r>
          </a:p>
          <a:p>
            <a:pPr marL="0" indent="0">
              <a:buNone/>
            </a:pPr>
            <a:r>
              <a:rPr lang="en-US" sz="2800" dirty="0"/>
              <a:t>Psalms 16:3, </a:t>
            </a:r>
            <a:r>
              <a:rPr lang="en-US" sz="2800" i="1" dirty="0"/>
              <a:t>“As for the saints that are in the earth, they are the excellent in whom is all my delight.”</a:t>
            </a:r>
          </a:p>
          <a:p>
            <a:pPr>
              <a:buClr>
                <a:schemeClr val="tx1"/>
              </a:buClr>
            </a:pPr>
            <a:r>
              <a:rPr lang="en-US" sz="2800" dirty="0"/>
              <a:t>First, we see that those who are the holy ones of God are the excellent ones in the earth.</a:t>
            </a:r>
          </a:p>
          <a:p>
            <a:pPr lvl="1">
              <a:buClr>
                <a:schemeClr val="tx1"/>
              </a:buClr>
            </a:pPr>
            <a:r>
              <a:rPr lang="en-US" sz="2800" dirty="0"/>
              <a:t>What joy there is in having fellowship with those who have a common goal and common love for God. (cf. 2 Peter 1:1)</a:t>
            </a:r>
          </a:p>
        </p:txBody>
      </p:sp>
    </p:spTree>
    <p:extLst>
      <p:ext uri="{BB962C8B-B14F-4D97-AF65-F5344CB8AC3E}">
        <p14:creationId xmlns:p14="http://schemas.microsoft.com/office/powerpoint/2010/main" val="3140037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9CC02-133D-D3E0-6598-C615B543E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862" y="530235"/>
            <a:ext cx="7991475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Relationship to God (Psalms 16:1-4)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74F49-4419-1A89-D910-9EECA208D00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" y="1198880"/>
            <a:ext cx="8961120" cy="5386090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200" b="1" dirty="0"/>
              <a:t>The Effects of a Relationship With God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Psalms 16:4, </a:t>
            </a:r>
            <a:r>
              <a:rPr lang="en-US" i="1" dirty="0"/>
              <a:t>“Their sorrows shall be multiplied that give gifts for another (god): their drink-offerings of blood will I not offer, nor take their names upon my lips.”</a:t>
            </a:r>
          </a:p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dirty="0"/>
              <a:t>Second, David also expresses a sorrow for those who run after other gods.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600" dirty="0"/>
              <a:t>The very mention of the name of any other god than the true God was solemnly forbidden by the law of Moses. (Exodus 23:13;</a:t>
            </a:r>
            <a:br>
              <a:rPr lang="en-US" sz="2600" dirty="0"/>
            </a:br>
            <a:r>
              <a:rPr lang="en-US" sz="2600" dirty="0"/>
              <a:t>cf. Ephesians 5:3)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600" dirty="0"/>
              <a:t>These pursuits only perpetuate our sorrows. Psalms 16:4; Isaiah 48:5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600" dirty="0"/>
              <a:t>All those who pursue another god will ultimately receive </a:t>
            </a:r>
            <a:r>
              <a:rPr lang="en-US" sz="2600" i="1" dirty="0"/>
              <a:t>“many sorrows”</a:t>
            </a:r>
            <a:r>
              <a:rPr lang="en-US" sz="2600" dirty="0"/>
              <a:t> (Psalms 32:10; cf. 1 Timothy 6:10). </a:t>
            </a:r>
            <a:r>
              <a:rPr lang="en-US" sz="2600" i="1" dirty="0"/>
              <a:t>“ Woe unto the wicked! (it shall be) ill (with him); for what his hands have done shall be done unto him.”</a:t>
            </a:r>
            <a:r>
              <a:rPr lang="en-US" sz="2600" dirty="0"/>
              <a:t> </a:t>
            </a:r>
            <a:br>
              <a:rPr lang="en-US" sz="2600" dirty="0"/>
            </a:br>
            <a:r>
              <a:rPr lang="en-US" sz="2600" dirty="0"/>
              <a:t>(Isaiah 3:11).</a:t>
            </a:r>
          </a:p>
        </p:txBody>
      </p:sp>
    </p:spTree>
    <p:extLst>
      <p:ext uri="{BB962C8B-B14F-4D97-AF65-F5344CB8AC3E}">
        <p14:creationId xmlns:p14="http://schemas.microsoft.com/office/powerpoint/2010/main" val="739298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188</TotalTime>
  <Words>754</Words>
  <Application>Microsoft Office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Franklin Gothic Book</vt:lpstr>
      <vt:lpstr>Perpetua</vt:lpstr>
      <vt:lpstr>Tahoma</vt:lpstr>
      <vt:lpstr>Wingdings 2</vt:lpstr>
      <vt:lpstr>Theme10</vt:lpstr>
      <vt:lpstr>Psalms 16  Preserved By God</vt:lpstr>
      <vt:lpstr>Psalms 16 Introduction</vt:lpstr>
      <vt:lpstr>Psalms 16 Introduction</vt:lpstr>
      <vt:lpstr>Relationship to God (Psalms 16:1-4)</vt:lpstr>
      <vt:lpstr>Relationship to God (Psalms 16:1-4)</vt:lpstr>
      <vt:lpstr>Relationship to God (Psalms 16:1-4)</vt:lpstr>
      <vt:lpstr>Relationship to God (Psalms 16:1-4)</vt:lpstr>
      <vt:lpstr>Relationship to God (Psalms 16:1-4)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 16  Preserved By God</dc:title>
  <dc:creator>mgalloway2715@gmail.com</dc:creator>
  <cp:lastModifiedBy>Richard Lidh</cp:lastModifiedBy>
  <cp:revision>21</cp:revision>
  <cp:lastPrinted>2022-08-20T02:24:41Z</cp:lastPrinted>
  <dcterms:created xsi:type="dcterms:W3CDTF">2022-08-07T13:13:08Z</dcterms:created>
  <dcterms:modified xsi:type="dcterms:W3CDTF">2022-08-20T02:24:57Z</dcterms:modified>
</cp:coreProperties>
</file>